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200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0" d="100"/>
        <a:sy n="2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B8D3C-D322-6742-917A-AD41FC06111B}" type="datetimeFigureOut">
              <a:rPr lang="en-US" smtClean="0"/>
              <a:t>3/28/15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1C4C9-F37B-504E-8004-3B31B05EF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45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C4C9-F37B-504E-8004-3B31B05EF0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8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1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6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7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7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0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7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5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111EB-4D27-8644-9C7B-7B4432339EC2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B56B2-6876-A04A-A98E-6DFB3F8D2B0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55010"/>
            <a:ext cx="9144000" cy="80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92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Making the Move to a </a:t>
            </a:r>
            <a:br>
              <a:rPr lang="en-US" b="1" dirty="0" smtClean="0"/>
            </a:br>
            <a:r>
              <a:rPr lang="en-US" b="1" dirty="0" smtClean="0"/>
              <a:t>Studio Environment for Biology </a:t>
            </a:r>
            <a:endParaRPr lang="en-US" b="1" dirty="0"/>
          </a:p>
        </p:txBody>
      </p:sp>
      <p:pic>
        <p:nvPicPr>
          <p:cNvPr id="6" name="Content Placeholder 5" descr="Before 21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175" r="9761" b="13175"/>
          <a:stretch/>
        </p:blipFill>
        <p:spPr>
          <a:xfrm>
            <a:off x="922863" y="1600200"/>
            <a:ext cx="7426370" cy="4525963"/>
          </a:xfrm>
          <a:prstGeom prst="rect">
            <a:avLst/>
          </a:prstGeom>
        </p:spPr>
      </p:pic>
      <p:pic>
        <p:nvPicPr>
          <p:cNvPr id="8" name="Picture 7" descr="Before 19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6196" y="1374422"/>
            <a:ext cx="6811122" cy="4516852"/>
          </a:xfrm>
          <a:prstGeom prst="rect">
            <a:avLst/>
          </a:prstGeom>
        </p:spPr>
      </p:pic>
      <p:pic>
        <p:nvPicPr>
          <p:cNvPr id="9" name="Content Placeholder 3" descr="Before 1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5775" y="1461629"/>
            <a:ext cx="7868008" cy="4516852"/>
          </a:xfrm>
          <a:prstGeom prst="rect">
            <a:avLst/>
          </a:prstGeom>
        </p:spPr>
      </p:pic>
      <p:pic>
        <p:nvPicPr>
          <p:cNvPr id="7" name="Picture 6" descr="StudioBiology Classroom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05"/>
          <a:stretch/>
        </p:blipFill>
        <p:spPr>
          <a:xfrm>
            <a:off x="537448" y="1365310"/>
            <a:ext cx="7956335" cy="48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5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844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A Studio Classroom is Like an Artist’s Studio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1889"/>
            <a:ext cx="4038600" cy="3513666"/>
          </a:xfrm>
        </p:spPr>
        <p:txBody>
          <a:bodyPr numCol="1">
            <a:normAutofit/>
          </a:bodyPr>
          <a:lstStyle/>
          <a:p>
            <a:r>
              <a:rPr lang="en-US" sz="2800" dirty="0" smtClean="0"/>
              <a:t>Grounded in the basics</a:t>
            </a:r>
          </a:p>
          <a:p>
            <a:r>
              <a:rPr lang="en-US" sz="2800" dirty="0" smtClean="0"/>
              <a:t>A place to learn and grow</a:t>
            </a:r>
          </a:p>
          <a:p>
            <a:r>
              <a:rPr lang="en-US" sz="2800" dirty="0" smtClean="0"/>
              <a:t>A place to be creative and explore ideas</a:t>
            </a:r>
          </a:p>
          <a:p>
            <a:r>
              <a:rPr lang="en-US" sz="2800" dirty="0" smtClean="0"/>
              <a:t>Supplied with all the tools needed to </a:t>
            </a:r>
            <a:r>
              <a:rPr lang="en-US" sz="2800" dirty="0" smtClean="0"/>
              <a:t>explore</a:t>
            </a:r>
          </a:p>
          <a:p>
            <a:endParaRPr lang="en-US" dirty="0"/>
          </a:p>
          <a:p>
            <a:endParaRPr lang="en-US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4346222"/>
            <a:ext cx="7995356" cy="2372608"/>
          </a:xfrm>
        </p:spPr>
        <p:txBody>
          <a:bodyPr>
            <a:normAutofit/>
          </a:bodyPr>
          <a:lstStyle/>
          <a:p>
            <a:r>
              <a:rPr lang="en-US" dirty="0"/>
              <a:t>A safe place, physically and mentally</a:t>
            </a:r>
          </a:p>
          <a:p>
            <a:r>
              <a:rPr lang="en-US" dirty="0" smtClean="0"/>
              <a:t>A </a:t>
            </a:r>
            <a:r>
              <a:rPr lang="en-US" dirty="0"/>
              <a:t>place for communication and team work</a:t>
            </a:r>
          </a:p>
          <a:p>
            <a:r>
              <a:rPr lang="en-US" dirty="0"/>
              <a:t>A happy, open space filled with light, air, music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27" t="13634" r="35462"/>
          <a:stretch/>
        </p:blipFill>
        <p:spPr>
          <a:xfrm>
            <a:off x="4648200" y="1227665"/>
            <a:ext cx="4162778" cy="278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284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0167"/>
            <a:ext cx="6110941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Work Stations &amp; Floor Plan </a:t>
            </a:r>
            <a:br>
              <a:rPr lang="en-US" b="1" dirty="0" smtClean="0"/>
            </a:br>
            <a:r>
              <a:rPr lang="en-US" b="1" dirty="0" smtClean="0"/>
              <a:t>Maximize Interactions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1558909"/>
            <a:ext cx="6349999" cy="444744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3 students at a workstation have:</a:t>
            </a:r>
          </a:p>
          <a:p>
            <a:pPr lvl="1"/>
            <a:r>
              <a:rPr lang="en-US" dirty="0" smtClean="0"/>
              <a:t>Work space</a:t>
            </a:r>
          </a:p>
          <a:p>
            <a:pPr lvl="1"/>
            <a:r>
              <a:rPr lang="en-US" dirty="0" smtClean="0"/>
              <a:t>Computer, LabQuest2, sensors</a:t>
            </a:r>
          </a:p>
          <a:p>
            <a:pPr lvl="1"/>
            <a:r>
              <a:rPr lang="en-US" dirty="0" smtClean="0"/>
              <a:t>Dual stacked monitors</a:t>
            </a:r>
          </a:p>
          <a:p>
            <a:pPr lvl="2"/>
            <a:r>
              <a:rPr lang="en-US" dirty="0" smtClean="0"/>
              <a:t>Instructor signal + local computer</a:t>
            </a:r>
          </a:p>
          <a:p>
            <a:pPr lvl="1"/>
            <a:r>
              <a:rPr lang="en-US" dirty="0" smtClean="0"/>
              <a:t>Microscope, pipettors, balance </a:t>
            </a:r>
          </a:p>
          <a:p>
            <a:pPr lvl="1"/>
            <a:r>
              <a:rPr lang="en-US" dirty="0" smtClean="0"/>
              <a:t>Sink, stirring hot plate, storage</a:t>
            </a:r>
            <a:endParaRPr lang="en-US" dirty="0"/>
          </a:p>
          <a:p>
            <a:r>
              <a:rPr lang="en-US" dirty="0" smtClean="0"/>
              <a:t>3 work stations per pod</a:t>
            </a:r>
          </a:p>
          <a:p>
            <a:r>
              <a:rPr lang="en-US" dirty="0" smtClean="0"/>
              <a:t>1 Instructor + 3 TAs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386" y="351832"/>
            <a:ext cx="2874682" cy="38093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40386" y="4204615"/>
            <a:ext cx="3029903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  <a:latin typeface="Arial"/>
                <a:cs typeface="Arial"/>
              </a:rPr>
              <a:t>Contact time: </a:t>
            </a:r>
            <a:br>
              <a:rPr lang="en-US" sz="2400" dirty="0" smtClean="0">
                <a:effectLst/>
                <a:latin typeface="Arial"/>
                <a:cs typeface="Arial"/>
              </a:rPr>
            </a:br>
            <a:r>
              <a:rPr lang="en-US" sz="2400" dirty="0" smtClean="0">
                <a:effectLst/>
                <a:latin typeface="Arial"/>
                <a:cs typeface="Arial"/>
              </a:rPr>
              <a:t>6 hours per week</a:t>
            </a:r>
          </a:p>
          <a:p>
            <a:pPr lvl="1"/>
            <a:r>
              <a:rPr lang="en-US" sz="2000" dirty="0" smtClean="0">
                <a:effectLst/>
                <a:latin typeface="Arial"/>
                <a:cs typeface="Arial"/>
              </a:rPr>
              <a:t>2 hours, 3x per week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OR</a:t>
            </a:r>
            <a:r>
              <a:rPr lang="en-US" sz="2000" dirty="0" smtClean="0">
                <a:effectLst/>
                <a:latin typeface="Arial"/>
                <a:cs typeface="Arial"/>
              </a:rPr>
              <a:t> </a:t>
            </a:r>
          </a:p>
          <a:p>
            <a:pPr lvl="1"/>
            <a:r>
              <a:rPr lang="en-US" sz="2000" dirty="0" smtClean="0">
                <a:effectLst/>
                <a:latin typeface="Arial"/>
                <a:cs typeface="Arial"/>
              </a:rPr>
              <a:t>3 hours, 2x per week</a:t>
            </a:r>
            <a:endParaRPr lang="en-US" sz="2000" dirty="0">
              <a:effectLst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248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1412"/>
          </a:xfrm>
        </p:spPr>
        <p:txBody>
          <a:bodyPr>
            <a:normAutofit/>
          </a:bodyPr>
          <a:lstStyle/>
          <a:p>
            <a:r>
              <a:rPr lang="en-US" b="1" dirty="0" smtClean="0"/>
              <a:t>Studio Biology Class Structure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911412"/>
            <a:ext cx="9143999" cy="5214751"/>
          </a:xfrm>
          <a:effectLst/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effectLst/>
                <a:latin typeface="Arial"/>
                <a:cs typeface="Arial"/>
              </a:rPr>
              <a:t>Textbook reading assignment </a:t>
            </a:r>
          </a:p>
          <a:p>
            <a:pPr lvl="1" indent="-342900"/>
            <a:r>
              <a:rPr lang="en-US" sz="2400" dirty="0">
                <a:effectLst/>
                <a:latin typeface="Arial"/>
                <a:cs typeface="Arial"/>
              </a:rPr>
              <a:t>S</a:t>
            </a:r>
            <a:r>
              <a:rPr lang="en-US" sz="2400" dirty="0" smtClean="0">
                <a:effectLst/>
                <a:latin typeface="Arial"/>
                <a:cs typeface="Arial"/>
              </a:rPr>
              <a:t>upported by online HW with </a:t>
            </a:r>
            <a:br>
              <a:rPr lang="en-US" sz="2400" dirty="0" smtClean="0">
                <a:effectLst/>
                <a:latin typeface="Arial"/>
                <a:cs typeface="Arial"/>
              </a:rPr>
            </a:br>
            <a:r>
              <a:rPr lang="en-US" sz="2400" dirty="0" smtClean="0">
                <a:effectLst/>
                <a:latin typeface="Arial"/>
                <a:cs typeface="Arial"/>
              </a:rPr>
              <a:t>adaptive learning</a:t>
            </a:r>
            <a:endParaRPr lang="en-US" sz="2400" dirty="0">
              <a:effectLst/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effectLst/>
                <a:latin typeface="Arial"/>
                <a:cs typeface="Arial"/>
              </a:rPr>
              <a:t>Quick </a:t>
            </a:r>
            <a:r>
              <a:rPr lang="en-US" sz="2800" dirty="0" smtClean="0">
                <a:effectLst/>
                <a:latin typeface="Arial"/>
                <a:cs typeface="Arial"/>
              </a:rPr>
              <a:t>Check </a:t>
            </a:r>
          </a:p>
          <a:p>
            <a:pPr marL="914400" lvl="1" indent="-514350"/>
            <a:r>
              <a:rPr lang="en-US" sz="2400" dirty="0" smtClean="0">
                <a:latin typeface="Arial"/>
                <a:cs typeface="Arial"/>
              </a:rPr>
              <a:t>Small g</a:t>
            </a:r>
            <a:r>
              <a:rPr lang="en-US" sz="2400" dirty="0" smtClean="0">
                <a:effectLst/>
                <a:latin typeface="Arial"/>
                <a:cs typeface="Arial"/>
              </a:rPr>
              <a:t>roup discussion of </a:t>
            </a:r>
            <a:br>
              <a:rPr lang="en-US" sz="2400" dirty="0" smtClean="0">
                <a:effectLst/>
                <a:latin typeface="Arial"/>
                <a:cs typeface="Arial"/>
              </a:rPr>
            </a:br>
            <a:r>
              <a:rPr lang="en-US" sz="2400" dirty="0" smtClean="0">
                <a:effectLst/>
                <a:latin typeface="Arial"/>
                <a:cs typeface="Arial"/>
              </a:rPr>
              <a:t>learning objectives</a:t>
            </a:r>
          </a:p>
          <a:p>
            <a:pPr marL="914400" lvl="1" indent="-514350"/>
            <a:r>
              <a:rPr lang="en-US" sz="2400" dirty="0">
                <a:latin typeface="Arial"/>
                <a:cs typeface="Arial"/>
              </a:rPr>
              <a:t>J</a:t>
            </a:r>
            <a:r>
              <a:rPr lang="en-US" sz="2400" dirty="0" smtClean="0">
                <a:effectLst/>
                <a:latin typeface="Arial"/>
                <a:cs typeface="Arial"/>
              </a:rPr>
              <a:t>ust</a:t>
            </a:r>
            <a:r>
              <a:rPr lang="en-US" sz="2400" dirty="0">
                <a:effectLst/>
                <a:latin typeface="Arial"/>
                <a:cs typeface="Arial"/>
              </a:rPr>
              <a:t>-in-time </a:t>
            </a:r>
            <a:r>
              <a:rPr lang="en-US" sz="2400" dirty="0" smtClean="0">
                <a:effectLst/>
                <a:latin typeface="Arial"/>
                <a:cs typeface="Arial"/>
              </a:rPr>
              <a:t>teaching for </a:t>
            </a:r>
            <a:br>
              <a:rPr lang="en-US" sz="2400" dirty="0" smtClean="0">
                <a:effectLst/>
                <a:latin typeface="Arial"/>
                <a:cs typeface="Arial"/>
              </a:rPr>
            </a:br>
            <a:r>
              <a:rPr lang="en-US" sz="2400" dirty="0" smtClean="0">
                <a:effectLst/>
                <a:latin typeface="Arial"/>
                <a:cs typeface="Arial"/>
              </a:rPr>
              <a:t>clarification</a:t>
            </a:r>
            <a:endParaRPr lang="en-US" sz="2000" dirty="0">
              <a:effectLst/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effectLst/>
                <a:latin typeface="Arial"/>
                <a:cs typeface="Arial"/>
              </a:rPr>
              <a:t>Learning Readiness </a:t>
            </a:r>
            <a:r>
              <a:rPr lang="en-US" sz="2800" dirty="0" smtClean="0">
                <a:effectLst/>
                <a:latin typeface="Arial"/>
                <a:cs typeface="Arial"/>
              </a:rPr>
              <a:t>Quiz</a:t>
            </a:r>
          </a:p>
          <a:p>
            <a:pPr marL="914400" lvl="1" indent="-514350"/>
            <a:r>
              <a:rPr lang="en-US" sz="2400" dirty="0" smtClean="0">
                <a:effectLst/>
                <a:latin typeface="Arial"/>
                <a:cs typeface="Arial"/>
              </a:rPr>
              <a:t>Clickers + Peer instruction</a:t>
            </a:r>
            <a:endParaRPr lang="en-US" dirty="0">
              <a:effectLst/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effectLst/>
                <a:latin typeface="Arial"/>
                <a:cs typeface="Arial"/>
              </a:rPr>
              <a:t>Exploration w/Follow-</a:t>
            </a:r>
            <a:r>
              <a:rPr lang="en-US" sz="2800" dirty="0" smtClean="0">
                <a:effectLst/>
                <a:latin typeface="Arial"/>
                <a:cs typeface="Arial"/>
              </a:rPr>
              <a:t>Up + Metacognition</a:t>
            </a:r>
          </a:p>
          <a:p>
            <a:pPr marL="914400" lvl="1" indent="-514350"/>
            <a:r>
              <a:rPr lang="en-US" sz="2400" dirty="0" smtClean="0">
                <a:effectLst/>
                <a:latin typeface="Arial"/>
                <a:cs typeface="Arial"/>
              </a:rPr>
              <a:t>Case studies, context-rich problems, simulations, models</a:t>
            </a:r>
            <a:endParaRPr lang="en-US" sz="2400" dirty="0">
              <a:effectLst/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effectLst/>
                <a:latin typeface="Arial"/>
                <a:cs typeface="Arial"/>
              </a:rPr>
              <a:t>Labs supported by technology</a:t>
            </a:r>
          </a:p>
          <a:p>
            <a:pPr marL="914400" lvl="1" indent="-514350"/>
            <a:r>
              <a:rPr lang="en-US" sz="2400" dirty="0" smtClean="0">
                <a:latin typeface="Arial"/>
                <a:cs typeface="Arial"/>
              </a:rPr>
              <a:t>Guided Inquiry with baseline conditions</a:t>
            </a:r>
          </a:p>
          <a:p>
            <a:pPr marL="914400" lvl="1" indent="-514350"/>
            <a:r>
              <a:rPr lang="en-US" sz="2400" dirty="0" smtClean="0">
                <a:effectLst/>
                <a:latin typeface="Arial"/>
                <a:cs typeface="Arial"/>
              </a:rPr>
              <a:t>Open Inquiry with experimental design, data analysis, lab report</a:t>
            </a:r>
            <a:endParaRPr lang="en-US" sz="2400" dirty="0">
              <a:effectLst/>
              <a:latin typeface="Arial"/>
              <a:cs typeface="Arial"/>
            </a:endParaRPr>
          </a:p>
          <a:p>
            <a:endParaRPr lang="en-US" dirty="0">
              <a:effectLst/>
            </a:endParaRPr>
          </a:p>
        </p:txBody>
      </p:sp>
      <p:pic>
        <p:nvPicPr>
          <p:cNvPr id="8" name="Picture 7" descr="InstructorwithSTudents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3254" y="1029966"/>
            <a:ext cx="3563865" cy="269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324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Is Studio Biology Effective?</a:t>
            </a:r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1" y="1382890"/>
            <a:ext cx="7684910" cy="357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400" b="1" dirty="0" smtClean="0">
                <a:solidFill>
                  <a:srgbClr val="000000"/>
                </a:solidFill>
              </a:rPr>
              <a:t>We have documented:</a:t>
            </a:r>
          </a:p>
          <a:p>
            <a:pPr marL="742950" indent="-742950">
              <a:lnSpc>
                <a:spcPct val="130000"/>
              </a:lnSpc>
              <a:buFont typeface="+mj-ea"/>
              <a:buAutoNum type="circleNumDbPlain"/>
            </a:pPr>
            <a:r>
              <a:rPr lang="en-US" sz="4400" b="1" dirty="0" smtClean="0">
                <a:solidFill>
                  <a:srgbClr val="000000"/>
                </a:solidFill>
              </a:rPr>
              <a:t>Increased Student Success</a:t>
            </a:r>
          </a:p>
          <a:p>
            <a:pPr marL="742950" indent="-742950">
              <a:lnSpc>
                <a:spcPct val="130000"/>
              </a:lnSpc>
              <a:buFont typeface="+mj-ea"/>
              <a:buAutoNum type="circleNumDbPlain"/>
            </a:pPr>
            <a:r>
              <a:rPr lang="en-US" sz="4400" b="1" dirty="0" smtClean="0">
                <a:solidFill>
                  <a:srgbClr val="000000"/>
                </a:solidFill>
              </a:rPr>
              <a:t>Increased Learning Gains</a:t>
            </a:r>
          </a:p>
          <a:p>
            <a:pPr marL="742950" indent="-742950">
              <a:lnSpc>
                <a:spcPct val="130000"/>
              </a:lnSpc>
              <a:buFont typeface="+mj-ea"/>
              <a:buAutoNum type="circleNumDbPlain"/>
            </a:pPr>
            <a:r>
              <a:rPr lang="en-US" sz="4400" b="1" dirty="0" smtClean="0">
                <a:solidFill>
                  <a:srgbClr val="000000"/>
                </a:solidFill>
              </a:rPr>
              <a:t>Positive Student Attitudes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9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78" y="1138647"/>
            <a:ext cx="8763000" cy="567652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2300" y="6527"/>
            <a:ext cx="8229600" cy="670806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/>
              <a:t>What is Studio Biology?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12300" y="747890"/>
            <a:ext cx="875594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place and time to connect with students and professors.</a:t>
            </a:r>
          </a:p>
          <a:p>
            <a:r>
              <a:rPr lang="en-US" sz="2800" dirty="0" smtClean="0"/>
              <a:t>A place to learn how to learn.</a:t>
            </a:r>
          </a:p>
        </p:txBody>
      </p:sp>
    </p:spTree>
    <p:extLst>
      <p:ext uri="{BB962C8B-B14F-4D97-AF65-F5344CB8AC3E}">
        <p14:creationId xmlns:p14="http://schemas.microsoft.com/office/powerpoint/2010/main" val="3527203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</TotalTime>
  <Words>172</Words>
  <Application>Microsoft Macintosh PowerPoint</Application>
  <PresentationFormat>On-screen Show (4:3)</PresentationFormat>
  <Paragraphs>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Making the Move to a  Studio Environment for Biology </vt:lpstr>
      <vt:lpstr>A Studio Classroom is Like an Artist’s Studio</vt:lpstr>
      <vt:lpstr>Work Stations &amp; Floor Plan  Maximize Interactions</vt:lpstr>
      <vt:lpstr>Studio Biology Class Structure</vt:lpstr>
      <vt:lpstr>Is Studio Biology Effective?</vt:lpstr>
      <vt:lpstr>What is Studio Biology?</vt:lpstr>
    </vt:vector>
  </TitlesOfParts>
  <Company>Colorado School of Mines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the Move to Studio</dc:title>
  <dc:creator>Judy Schoonmaker</dc:creator>
  <cp:lastModifiedBy>Judy Schoonmaker</cp:lastModifiedBy>
  <cp:revision>75</cp:revision>
  <dcterms:created xsi:type="dcterms:W3CDTF">2015-03-10T14:53:18Z</dcterms:created>
  <dcterms:modified xsi:type="dcterms:W3CDTF">2015-03-29T03:57:45Z</dcterms:modified>
</cp:coreProperties>
</file>